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7"/>
  </p:notesMasterIdLst>
  <p:handoutMasterIdLst>
    <p:handoutMasterId r:id="rId8"/>
  </p:handoutMasterIdLst>
  <p:sldIdLst>
    <p:sldId id="280" r:id="rId2"/>
    <p:sldId id="320" r:id="rId3"/>
    <p:sldId id="321" r:id="rId4"/>
    <p:sldId id="317" r:id="rId5"/>
    <p:sldId id="301" r:id="rId6"/>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BC"/>
    <a:srgbClr val="F7C1BB"/>
    <a:srgbClr val="885A5A"/>
    <a:srgbClr val="ED6A5A"/>
    <a:srgbClr val="F4F1BB"/>
    <a:srgbClr val="84B082"/>
    <a:srgbClr val="123F68"/>
    <a:srgbClr val="FFD670"/>
    <a:srgbClr val="70D6FF"/>
    <a:srgbClr val="FF7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2"/>
    <p:restoredTop sz="89355"/>
  </p:normalViewPr>
  <p:slideViewPr>
    <p:cSldViewPr showGuides="1">
      <p:cViewPr varScale="1">
        <p:scale>
          <a:sx n="47" d="100"/>
          <a:sy n="47" d="100"/>
        </p:scale>
        <p:origin x="304" y="1040"/>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6/26/19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are moving from high level business decisions down to the technical level of the organization. This is important because it is the strategy that should influence all other activities and not the other way around. as we’ll see in future chapters, using the technical environment as the starting place is a sure way to waste time, effort and money.</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a:t>
            </a:fld>
            <a:endParaRPr lang="en-US" altLang="en-US" dirty="0"/>
          </a:p>
        </p:txBody>
      </p:sp>
    </p:spTree>
    <p:extLst>
      <p:ext uri="{BB962C8B-B14F-4D97-AF65-F5344CB8AC3E}">
        <p14:creationId xmlns:p14="http://schemas.microsoft.com/office/powerpoint/2010/main" val="2827211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are moving from high level business decisions down to the technical level of the organization. This is important because it is the strategy that should influence all other activities and not the other way around. as we’ll see in future chapters, using the technical environment as the starting place is a sure way to waste time, effort and money.</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3</a:t>
            </a:fld>
            <a:endParaRPr lang="en-US" altLang="en-US" dirty="0"/>
          </a:p>
        </p:txBody>
      </p:sp>
    </p:spTree>
    <p:extLst>
      <p:ext uri="{BB962C8B-B14F-4D97-AF65-F5344CB8AC3E}">
        <p14:creationId xmlns:p14="http://schemas.microsoft.com/office/powerpoint/2010/main" val="271796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4</a:t>
            </a:fld>
            <a:endParaRPr lang="en-US" altLang="en-US" dirty="0"/>
          </a:p>
        </p:txBody>
      </p:sp>
    </p:spTree>
    <p:extLst>
      <p:ext uri="{BB962C8B-B14F-4D97-AF65-F5344CB8AC3E}">
        <p14:creationId xmlns:p14="http://schemas.microsoft.com/office/powerpoint/2010/main" val="3362505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dirty="0">
                <a:latin typeface="Arial" charset="0"/>
                <a:ea typeface="ＭＳ Ｐゴシック" charset="-128"/>
              </a:rPr>
              <a:t>Chapter 4 Introduction</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D7773E-D5AB-A646-857A-F1E45A9A911A}"/>
              </a:ext>
            </a:extLst>
          </p:cNvPr>
          <p:cNvSpPr>
            <a:spLocks noGrp="1"/>
          </p:cNvSpPr>
          <p:nvPr>
            <p:ph type="title"/>
          </p:nvPr>
        </p:nvSpPr>
        <p:spPr/>
        <p:txBody>
          <a:bodyPr/>
          <a:lstStyle/>
          <a:p>
            <a:r>
              <a:rPr lang="en-US" dirty="0"/>
              <a:t>Review</a:t>
            </a:r>
          </a:p>
        </p:txBody>
      </p:sp>
      <p:sp>
        <p:nvSpPr>
          <p:cNvPr id="4" name="Content Placeholder 3">
            <a:extLst>
              <a:ext uri="{FF2B5EF4-FFF2-40B4-BE49-F238E27FC236}">
                <a16:creationId xmlns:a16="http://schemas.microsoft.com/office/drawing/2014/main" id="{CB661D49-1EAC-284A-AD96-BB1BE1C43103}"/>
              </a:ext>
            </a:extLst>
          </p:cNvPr>
          <p:cNvSpPr>
            <a:spLocks noGrp="1"/>
          </p:cNvSpPr>
          <p:nvPr>
            <p:ph sz="half" idx="1"/>
          </p:nvPr>
        </p:nvSpPr>
        <p:spPr/>
        <p:txBody>
          <a:bodyPr/>
          <a:lstStyle/>
          <a:p>
            <a:r>
              <a:rPr lang="en-US" dirty="0"/>
              <a:t>Levels</a:t>
            </a:r>
          </a:p>
          <a:p>
            <a:pPr lvl="1"/>
            <a:r>
              <a:rPr lang="en-US" dirty="0"/>
              <a:t>Chapter 2: Strategic</a:t>
            </a:r>
          </a:p>
          <a:p>
            <a:pPr lvl="1"/>
            <a:r>
              <a:rPr lang="en-US" dirty="0"/>
              <a:t>Chapter 3: Functional</a:t>
            </a:r>
          </a:p>
          <a:p>
            <a:pPr lvl="1"/>
            <a:r>
              <a:rPr lang="en-US" dirty="0"/>
              <a:t>Chapter 4: Analytic</a:t>
            </a:r>
          </a:p>
          <a:p>
            <a:pPr lvl="1"/>
            <a:r>
              <a:rPr lang="en-US" dirty="0"/>
              <a:t>Chapter 5: Data Warehouse</a:t>
            </a:r>
          </a:p>
          <a:p>
            <a:pPr lvl="1"/>
            <a:r>
              <a:rPr lang="en-US" dirty="0"/>
              <a:t>Chapter 6: Data Sets</a:t>
            </a:r>
          </a:p>
        </p:txBody>
      </p:sp>
      <p:pic>
        <p:nvPicPr>
          <p:cNvPr id="11" name="Content Placeholder 10">
            <a:extLst>
              <a:ext uri="{FF2B5EF4-FFF2-40B4-BE49-F238E27FC236}">
                <a16:creationId xmlns:a16="http://schemas.microsoft.com/office/drawing/2014/main" id="{1D24E946-08E3-4C4F-8683-041AEC95A4FC}"/>
              </a:ext>
            </a:extLst>
          </p:cNvPr>
          <p:cNvPicPr>
            <a:picLocks noGrp="1" noChangeAspect="1"/>
          </p:cNvPicPr>
          <p:nvPr>
            <p:ph sz="half" idx="2"/>
          </p:nvPr>
        </p:nvPicPr>
        <p:blipFill>
          <a:blip r:embed="rId3"/>
          <a:stretch>
            <a:fillRect/>
          </a:stretch>
        </p:blipFill>
        <p:spPr>
          <a:xfrm>
            <a:off x="12237244" y="3013075"/>
            <a:ext cx="9664700" cy="7708900"/>
          </a:xfrm>
        </p:spPr>
      </p:pic>
    </p:spTree>
    <p:extLst>
      <p:ext uri="{BB962C8B-B14F-4D97-AF65-F5344CB8AC3E}">
        <p14:creationId xmlns:p14="http://schemas.microsoft.com/office/powerpoint/2010/main" val="274969324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B74ACDE-F097-B84C-AB67-09DFD015F909}"/>
              </a:ext>
            </a:extLst>
          </p:cNvPr>
          <p:cNvSpPr/>
          <p:nvPr/>
        </p:nvSpPr>
        <p:spPr>
          <a:xfrm>
            <a:off x="884237" y="5745162"/>
            <a:ext cx="11049000" cy="1295400"/>
          </a:xfrm>
          <a:prstGeom prst="roundRect">
            <a:avLst/>
          </a:prstGeom>
          <a:solidFill>
            <a:srgbClr val="9BC1BC">
              <a:alpha val="50000"/>
            </a:srgb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3D7773E-D5AB-A646-857A-F1E45A9A911A}"/>
              </a:ext>
            </a:extLst>
          </p:cNvPr>
          <p:cNvSpPr>
            <a:spLocks noGrp="1"/>
          </p:cNvSpPr>
          <p:nvPr>
            <p:ph type="title"/>
          </p:nvPr>
        </p:nvSpPr>
        <p:spPr/>
        <p:txBody>
          <a:bodyPr/>
          <a:lstStyle/>
          <a:p>
            <a:r>
              <a:rPr lang="en-US" dirty="0"/>
              <a:t>Review</a:t>
            </a:r>
          </a:p>
        </p:txBody>
      </p:sp>
      <p:sp>
        <p:nvSpPr>
          <p:cNvPr id="4" name="Content Placeholder 3">
            <a:extLst>
              <a:ext uri="{FF2B5EF4-FFF2-40B4-BE49-F238E27FC236}">
                <a16:creationId xmlns:a16="http://schemas.microsoft.com/office/drawing/2014/main" id="{CB661D49-1EAC-284A-AD96-BB1BE1C43103}"/>
              </a:ext>
            </a:extLst>
          </p:cNvPr>
          <p:cNvSpPr>
            <a:spLocks noGrp="1"/>
          </p:cNvSpPr>
          <p:nvPr>
            <p:ph sz="half" idx="1"/>
          </p:nvPr>
        </p:nvSpPr>
        <p:spPr/>
        <p:txBody>
          <a:bodyPr/>
          <a:lstStyle/>
          <a:p>
            <a:r>
              <a:rPr lang="en-US" dirty="0"/>
              <a:t>Levels</a:t>
            </a:r>
          </a:p>
          <a:p>
            <a:pPr lvl="1"/>
            <a:r>
              <a:rPr lang="en-US" dirty="0"/>
              <a:t>Chapter 2: Strategic</a:t>
            </a:r>
          </a:p>
          <a:p>
            <a:pPr lvl="1"/>
            <a:r>
              <a:rPr lang="en-US" dirty="0"/>
              <a:t>Chapter 3: Functional</a:t>
            </a:r>
          </a:p>
          <a:p>
            <a:pPr lvl="1"/>
            <a:r>
              <a:rPr lang="en-US" dirty="0"/>
              <a:t>Chapter 4: Analytic</a:t>
            </a:r>
          </a:p>
          <a:p>
            <a:pPr lvl="1"/>
            <a:r>
              <a:rPr lang="en-US" dirty="0"/>
              <a:t>Chapter 5: Data Warehouse</a:t>
            </a:r>
          </a:p>
          <a:p>
            <a:pPr lvl="1"/>
            <a:r>
              <a:rPr lang="en-US" dirty="0"/>
              <a:t>Chapter 6: Data Sets</a:t>
            </a:r>
          </a:p>
        </p:txBody>
      </p:sp>
      <p:pic>
        <p:nvPicPr>
          <p:cNvPr id="11" name="Content Placeholder 10">
            <a:extLst>
              <a:ext uri="{FF2B5EF4-FFF2-40B4-BE49-F238E27FC236}">
                <a16:creationId xmlns:a16="http://schemas.microsoft.com/office/drawing/2014/main" id="{1D24E946-08E3-4C4F-8683-041AEC95A4FC}"/>
              </a:ext>
            </a:extLst>
          </p:cNvPr>
          <p:cNvPicPr>
            <a:picLocks noGrp="1" noChangeAspect="1"/>
          </p:cNvPicPr>
          <p:nvPr>
            <p:ph sz="half" idx="2"/>
          </p:nvPr>
        </p:nvPicPr>
        <p:blipFill>
          <a:blip r:embed="rId3"/>
          <a:stretch>
            <a:fillRect/>
          </a:stretch>
        </p:blipFill>
        <p:spPr>
          <a:xfrm>
            <a:off x="12237244" y="3013075"/>
            <a:ext cx="9664700" cy="7708900"/>
          </a:xfrm>
        </p:spPr>
      </p:pic>
    </p:spTree>
    <p:extLst>
      <p:ext uri="{BB962C8B-B14F-4D97-AF65-F5344CB8AC3E}">
        <p14:creationId xmlns:p14="http://schemas.microsoft.com/office/powerpoint/2010/main" val="42383795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5A067-CF7D-0F42-B0A8-579A496591C6}"/>
              </a:ext>
            </a:extLst>
          </p:cNvPr>
          <p:cNvPicPr>
            <a:picLocks noChangeAspect="1"/>
          </p:cNvPicPr>
          <p:nvPr/>
        </p:nvPicPr>
        <p:blipFill>
          <a:blip r:embed="rId3"/>
          <a:stretch>
            <a:fillRect/>
          </a:stretch>
        </p:blipFill>
        <p:spPr>
          <a:xfrm>
            <a:off x="-30163" y="0"/>
            <a:ext cx="23439438" cy="15440264"/>
          </a:xfrm>
          <a:prstGeom prst="rect">
            <a:avLst/>
          </a:prstGeom>
        </p:spPr>
      </p:pic>
      <p:sp>
        <p:nvSpPr>
          <p:cNvPr id="5" name="Rounded Rectangle 4">
            <a:extLst>
              <a:ext uri="{FF2B5EF4-FFF2-40B4-BE49-F238E27FC236}">
                <a16:creationId xmlns:a16="http://schemas.microsoft.com/office/drawing/2014/main" id="{01D3AE89-EB2D-8547-AFDE-F7B7EF3E2D62}"/>
              </a:ext>
            </a:extLst>
          </p:cNvPr>
          <p:cNvSpPr/>
          <p:nvPr/>
        </p:nvSpPr>
        <p:spPr>
          <a:xfrm>
            <a:off x="13000037" y="2773362"/>
            <a:ext cx="9296400" cy="9753600"/>
          </a:xfrm>
          <a:prstGeom prst="roundRect">
            <a:avLst>
              <a:gd name="adj" fmla="val 3393"/>
            </a:avLst>
          </a:prstGeom>
          <a:solidFill>
            <a:srgbClr val="FCF7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400" dirty="0">
                <a:solidFill>
                  <a:schemeClr val="tx1">
                    <a:lumMod val="85000"/>
                    <a:lumOff val="15000"/>
                  </a:schemeClr>
                </a:solidFill>
              </a:rPr>
              <a:t>Chapter 4:</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What can we expect an advanced analytical organization to be able to do?</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Which methods can generate which types of decision support.</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Create a basis for dialogue between the company and the analyst.</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Make it possible for the company to formulate exactly what it wants from its BA function.</a:t>
            </a:r>
          </a:p>
        </p:txBody>
      </p:sp>
    </p:spTree>
    <p:extLst>
      <p:ext uri="{BB962C8B-B14F-4D97-AF65-F5344CB8AC3E}">
        <p14:creationId xmlns:p14="http://schemas.microsoft.com/office/powerpoint/2010/main" val="319654928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12630</TotalTime>
  <Words>249</Words>
  <Application>Microsoft Macintosh PowerPoint</Application>
  <PresentationFormat>Custom</PresentationFormat>
  <Paragraphs>27</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ＭＳ Ｐゴシック</vt:lpstr>
      <vt:lpstr>Arial</vt:lpstr>
      <vt:lpstr>Calibri</vt:lpstr>
      <vt:lpstr>Online Programs Template White[1]</vt:lpstr>
      <vt:lpstr>PowerPoint Presentation</vt:lpstr>
      <vt:lpstr>Review</vt:lpstr>
      <vt:lpstr>Review</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359</cp:revision>
  <dcterms:created xsi:type="dcterms:W3CDTF">2007-05-02T01:14:38Z</dcterms:created>
  <dcterms:modified xsi:type="dcterms:W3CDTF">2019-06-27T21:59:52Z</dcterms:modified>
</cp:coreProperties>
</file>